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ontserrat Bold" charset="1" panose="00000800000000000000"/>
      <p:regular r:id="rId18"/>
    </p:embeddedFont>
    <p:embeddedFont>
      <p:font typeface="Montserrat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43.png" Type="http://schemas.openxmlformats.org/officeDocument/2006/relationships/image"/><Relationship Id="rId14" Target="../media/image44.svg" Type="http://schemas.openxmlformats.org/officeDocument/2006/relationships/image"/><Relationship Id="rId15" Target="https://www.feedingamerica.org/hunger-blog/thanksgiving-meal-and-heart-holidays" TargetMode="External" Type="http://schemas.openxmlformats.org/officeDocument/2006/relationships/hyperlink"/><Relationship Id="rId2" Target="../media/image39.jpeg" Type="http://schemas.openxmlformats.org/officeDocument/2006/relationships/image"/><Relationship Id="rId3" Target="../media/image40.jpeg" Type="http://schemas.openxmlformats.org/officeDocument/2006/relationships/image"/><Relationship Id="rId4" Target="../media/image41.jpeg" Type="http://schemas.openxmlformats.org/officeDocument/2006/relationships/image"/><Relationship Id="rId5" Target="../media/image42.jpeg" Type="http://schemas.openxmlformats.org/officeDocument/2006/relationships/image"/><Relationship Id="rId6" Target="https://give.feedingamerica.org/a/donate?oa_onsite_promo=header" TargetMode="External" Type="http://schemas.openxmlformats.org/officeDocument/2006/relationships/hyperlink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https://www.feedingamerica.org/our-work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0.png" Type="http://schemas.openxmlformats.org/officeDocument/2006/relationships/image"/><Relationship Id="rId9" Target="https://www.feedingamerica.org/our-work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9.pn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1.pn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E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44500" y="0"/>
            <a:ext cx="10287000" cy="102870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173200" y="1028700"/>
            <a:ext cx="8229600" cy="822960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5462E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029700" y="1028700"/>
            <a:ext cx="8229600" cy="82296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-27220" t="0" r="-2722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</p:grpSp>
      <p:grpSp>
        <p:nvGrpSpPr>
          <p:cNvPr name="Group 9" id="9"/>
          <p:cNvGrpSpPr/>
          <p:nvPr/>
        </p:nvGrpSpPr>
        <p:grpSpPr>
          <a:xfrm rot="-5400000">
            <a:off x="1327461" y="-298761"/>
            <a:ext cx="1421797" cy="4076720"/>
            <a:chOff x="0" y="0"/>
            <a:chExt cx="2354580" cy="67512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53310" cy="6751289"/>
            </a:xfrm>
            <a:custGeom>
              <a:avLst/>
              <a:gdLst/>
              <a:ahLst/>
              <a:cxnLst/>
              <a:rect r="r" b="b" t="t" l="l"/>
              <a:pathLst>
                <a:path h="6751289" w="2353310">
                  <a:moveTo>
                    <a:pt x="784860" y="6683979"/>
                  </a:moveTo>
                  <a:cubicBezTo>
                    <a:pt x="905510" y="6724619"/>
                    <a:pt x="1042670" y="6751289"/>
                    <a:pt x="1177290" y="6751289"/>
                  </a:cubicBezTo>
                  <a:cubicBezTo>
                    <a:pt x="1311910" y="6751289"/>
                    <a:pt x="1441450" y="6728429"/>
                    <a:pt x="1560830" y="6687789"/>
                  </a:cubicBezTo>
                  <a:cubicBezTo>
                    <a:pt x="1563370" y="6686519"/>
                    <a:pt x="1565910" y="6686519"/>
                    <a:pt x="1568450" y="6685249"/>
                  </a:cubicBezTo>
                  <a:cubicBezTo>
                    <a:pt x="2016760" y="6522689"/>
                    <a:pt x="2346960" y="6093429"/>
                    <a:pt x="2353310" y="557983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5575577"/>
                  </a:lnTo>
                  <a:cubicBezTo>
                    <a:pt x="6350" y="6095969"/>
                    <a:pt x="331470" y="6525229"/>
                    <a:pt x="784860" y="6683979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7592687" y="1119727"/>
            <a:ext cx="1142756" cy="1331601"/>
          </a:xfrm>
          <a:custGeom>
            <a:avLst/>
            <a:gdLst/>
            <a:ahLst/>
            <a:cxnLst/>
            <a:rect r="r" b="b" t="t" l="l"/>
            <a:pathLst>
              <a:path h="1331601" w="1142756">
                <a:moveTo>
                  <a:pt x="0" y="0"/>
                </a:moveTo>
                <a:lnTo>
                  <a:pt x="1142755" y="0"/>
                </a:lnTo>
                <a:lnTo>
                  <a:pt x="1142755" y="1331600"/>
                </a:lnTo>
                <a:lnTo>
                  <a:pt x="0" y="133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145244" y="8416208"/>
            <a:ext cx="1142756" cy="1331601"/>
          </a:xfrm>
          <a:custGeom>
            <a:avLst/>
            <a:gdLst/>
            <a:ahLst/>
            <a:cxnLst/>
            <a:rect r="r" b="b" t="t" l="l"/>
            <a:pathLst>
              <a:path h="1331601" w="1142756">
                <a:moveTo>
                  <a:pt x="0" y="0"/>
                </a:moveTo>
                <a:lnTo>
                  <a:pt x="1142756" y="0"/>
                </a:lnTo>
                <a:lnTo>
                  <a:pt x="1142756" y="1331601"/>
                </a:lnTo>
                <a:lnTo>
                  <a:pt x="0" y="1331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700000">
            <a:off x="9908333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98956" y="1162345"/>
            <a:ext cx="1643427" cy="1154508"/>
          </a:xfrm>
          <a:custGeom>
            <a:avLst/>
            <a:gdLst/>
            <a:ahLst/>
            <a:cxnLst/>
            <a:rect r="r" b="b" t="t" l="l"/>
            <a:pathLst>
              <a:path h="1154508" w="1643427">
                <a:moveTo>
                  <a:pt x="0" y="0"/>
                </a:moveTo>
                <a:lnTo>
                  <a:pt x="1643427" y="0"/>
                </a:lnTo>
                <a:lnTo>
                  <a:pt x="1643427" y="1154507"/>
                </a:lnTo>
                <a:lnTo>
                  <a:pt x="0" y="11545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00478" y="1319407"/>
            <a:ext cx="840384" cy="840384"/>
          </a:xfrm>
          <a:custGeom>
            <a:avLst/>
            <a:gdLst/>
            <a:ahLst/>
            <a:cxnLst/>
            <a:rect r="r" b="b" t="t" l="l"/>
            <a:pathLst>
              <a:path h="840384" w="840384">
                <a:moveTo>
                  <a:pt x="0" y="0"/>
                </a:moveTo>
                <a:lnTo>
                  <a:pt x="840383" y="0"/>
                </a:lnTo>
                <a:lnTo>
                  <a:pt x="840383" y="840383"/>
                </a:lnTo>
                <a:lnTo>
                  <a:pt x="0" y="8403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04323" y="1513067"/>
            <a:ext cx="1032692" cy="646723"/>
          </a:xfrm>
          <a:custGeom>
            <a:avLst/>
            <a:gdLst/>
            <a:ahLst/>
            <a:cxnLst/>
            <a:rect r="r" b="b" t="t" l="l"/>
            <a:pathLst>
              <a:path h="646723" w="1032692">
                <a:moveTo>
                  <a:pt x="0" y="0"/>
                </a:moveTo>
                <a:lnTo>
                  <a:pt x="1032692" y="0"/>
                </a:lnTo>
                <a:lnTo>
                  <a:pt x="1032692" y="646723"/>
                </a:lnTo>
                <a:lnTo>
                  <a:pt x="0" y="6467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87218" y="9082008"/>
            <a:ext cx="5979002" cy="809625"/>
            <a:chOff x="0" y="0"/>
            <a:chExt cx="7972003" cy="1079500"/>
          </a:xfrm>
        </p:grpSpPr>
        <p:sp>
          <p:nvSpPr>
            <p:cNvPr name="AutoShape 18" id="18"/>
            <p:cNvSpPr/>
            <p:nvPr/>
          </p:nvSpPr>
          <p:spPr>
            <a:xfrm>
              <a:off x="17603" y="539750"/>
              <a:ext cx="7954400" cy="0"/>
            </a:xfrm>
            <a:prstGeom prst="line">
              <a:avLst/>
            </a:prstGeom>
            <a:ln cap="rnd" w="1079500">
              <a:solidFill>
                <a:srgbClr val="FF8A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105537"/>
              <a:ext cx="7972003" cy="858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04"/>
                </a:lnSpc>
              </a:pPr>
              <a:r>
                <a:rPr lang="en-US" sz="21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Taskforce Team:</a:t>
              </a:r>
            </a:p>
            <a:p>
              <a:pPr algn="ctr">
                <a:lnSpc>
                  <a:spcPts val="2604"/>
                </a:lnSpc>
              </a:pPr>
              <a:r>
                <a:rPr lang="en-US" sz="21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Andranique, Marlene, Omar, Sobomabo 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87742" y="4178037"/>
            <a:ext cx="8208656" cy="5193524"/>
            <a:chOff x="0" y="0"/>
            <a:chExt cx="10944874" cy="6924699"/>
          </a:xfrm>
        </p:grpSpPr>
        <p:grpSp>
          <p:nvGrpSpPr>
            <p:cNvPr name="Group 21" id="21"/>
            <p:cNvGrpSpPr/>
            <p:nvPr/>
          </p:nvGrpSpPr>
          <p:grpSpPr>
            <a:xfrm rot="-5400000">
              <a:off x="7480775" y="3460599"/>
              <a:ext cx="5885050" cy="1043149"/>
              <a:chOff x="0" y="0"/>
              <a:chExt cx="1013231" cy="17959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013231" cy="179599"/>
              </a:xfrm>
              <a:custGeom>
                <a:avLst/>
                <a:gdLst/>
                <a:ahLst/>
                <a:cxnLst/>
                <a:rect r="r" b="b" t="t" l="l"/>
                <a:pathLst>
                  <a:path h="179599" w="1013231">
                    <a:moveTo>
                      <a:pt x="0" y="0"/>
                    </a:moveTo>
                    <a:lnTo>
                      <a:pt x="1013231" y="0"/>
                    </a:lnTo>
                    <a:lnTo>
                      <a:pt x="1013231" y="179599"/>
                    </a:lnTo>
                    <a:lnTo>
                      <a:pt x="0" y="179599"/>
                    </a:lnTo>
                    <a:close/>
                  </a:path>
                </a:pathLst>
              </a:custGeom>
              <a:solidFill>
                <a:srgbClr val="FF8A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0"/>
                <a:ext cx="1013231" cy="179599"/>
              </a:xfrm>
              <a:prstGeom prst="rect">
                <a:avLst/>
              </a:prstGeom>
            </p:spPr>
            <p:txBody>
              <a:bodyPr anchor="ctr" rtlCol="false" tIns="58283" lIns="58283" bIns="58283" rIns="58283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19412" y="0"/>
              <a:ext cx="10925462" cy="1097834"/>
              <a:chOff x="0" y="0"/>
              <a:chExt cx="1881041" cy="189014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881041" cy="189014"/>
              </a:xfrm>
              <a:custGeom>
                <a:avLst/>
                <a:gdLst/>
                <a:ahLst/>
                <a:cxnLst/>
                <a:rect r="r" b="b" t="t" l="l"/>
                <a:pathLst>
                  <a:path h="189014" w="1881041">
                    <a:moveTo>
                      <a:pt x="0" y="0"/>
                    </a:moveTo>
                    <a:lnTo>
                      <a:pt x="1881041" y="0"/>
                    </a:lnTo>
                    <a:lnTo>
                      <a:pt x="1881041" y="189014"/>
                    </a:lnTo>
                    <a:lnTo>
                      <a:pt x="0" y="189014"/>
                    </a:lnTo>
                    <a:close/>
                  </a:path>
                </a:pathLst>
              </a:custGeom>
              <a:solidFill>
                <a:srgbClr val="FF8A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0"/>
                <a:ext cx="1881041" cy="189014"/>
              </a:xfrm>
              <a:prstGeom prst="rect">
                <a:avLst/>
              </a:prstGeom>
            </p:spPr>
            <p:txBody>
              <a:bodyPr anchor="ctr" rtlCol="false" tIns="58283" lIns="58283" bIns="58283" rIns="58283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sp>
          <p:nvSpPr>
            <p:cNvPr name="AutoShape 27" id="27"/>
            <p:cNvSpPr/>
            <p:nvPr/>
          </p:nvSpPr>
          <p:spPr>
            <a:xfrm flipV="true">
              <a:off x="19412" y="1072434"/>
              <a:ext cx="10925462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V="true">
              <a:off x="19412" y="25400"/>
              <a:ext cx="10925462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 flipV="true">
              <a:off x="1079500" y="25400"/>
              <a:ext cx="0" cy="1047034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 flipH="true" flipV="true">
              <a:off x="1995404" y="39494"/>
              <a:ext cx="0" cy="101884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H="true" flipV="true">
              <a:off x="2950155" y="39494"/>
              <a:ext cx="0" cy="101884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3902655" y="53588"/>
              <a:ext cx="0" cy="101884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 flipV="true">
              <a:off x="4717573" y="53588"/>
              <a:ext cx="0" cy="101884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V="true">
              <a:off x="5670073" y="53588"/>
              <a:ext cx="0" cy="101884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V="true">
              <a:off x="6726801" y="25400"/>
              <a:ext cx="0" cy="101884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V="true">
              <a:off x="7985707" y="53588"/>
              <a:ext cx="0" cy="101884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 flipV="true">
              <a:off x="8902945" y="50080"/>
              <a:ext cx="0" cy="101884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 flipV="true">
              <a:off x="9901725" y="25400"/>
              <a:ext cx="0" cy="101884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V="true">
              <a:off x="10919474" y="25400"/>
              <a:ext cx="0" cy="1047034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 flipV="true">
              <a:off x="25400" y="21891"/>
              <a:ext cx="0" cy="1047034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 flipH="true" flipV="true">
              <a:off x="10919474" y="325157"/>
              <a:ext cx="0" cy="6599541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 flipH="true">
              <a:off x="9880988" y="6899299"/>
              <a:ext cx="1063886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V="true">
              <a:off x="9901308" y="601357"/>
              <a:ext cx="0" cy="632334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>
              <a:off x="9880988" y="5755424"/>
              <a:ext cx="1063886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H="true">
              <a:off x="9880988" y="4611550"/>
              <a:ext cx="1063886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 flipH="true">
              <a:off x="9880988" y="3467675"/>
              <a:ext cx="1063886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 flipH="true">
              <a:off x="9880988" y="2323801"/>
              <a:ext cx="1063886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48" id="48"/>
          <p:cNvSpPr/>
          <p:nvPr/>
        </p:nvSpPr>
        <p:spPr>
          <a:xfrm flipH="false" flipV="false" rot="0">
            <a:off x="1942383" y="5329463"/>
            <a:ext cx="4406912" cy="3253103"/>
          </a:xfrm>
          <a:custGeom>
            <a:avLst/>
            <a:gdLst/>
            <a:ahLst/>
            <a:cxnLst/>
            <a:rect r="r" b="b" t="t" l="l"/>
            <a:pathLst>
              <a:path h="3253103" w="4406912">
                <a:moveTo>
                  <a:pt x="0" y="0"/>
                </a:moveTo>
                <a:lnTo>
                  <a:pt x="4406912" y="0"/>
                </a:lnTo>
                <a:lnTo>
                  <a:pt x="4406912" y="3253102"/>
                </a:lnTo>
                <a:lnTo>
                  <a:pt x="0" y="325310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2225057" y="1447961"/>
            <a:ext cx="1995912" cy="733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9"/>
              </a:lnSpc>
            </a:pPr>
            <a:r>
              <a:rPr lang="en-US" sz="23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FEEDING </a:t>
            </a:r>
          </a:p>
          <a:p>
            <a:pPr algn="l">
              <a:lnSpc>
                <a:spcPts val="2919"/>
              </a:lnSpc>
            </a:pPr>
            <a:r>
              <a:rPr lang="en-US" sz="23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AMERICA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339410" y="3970575"/>
            <a:ext cx="3619582" cy="1087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b="true" sz="6300" spc="10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  TH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479088" y="3954697"/>
            <a:ext cx="388300" cy="1087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b="true" sz="6300" spc="10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41775" y="3973747"/>
            <a:ext cx="4639578" cy="1084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4"/>
              </a:lnSpc>
            </a:pPr>
            <a:r>
              <a:rPr lang="en-US" b="true" sz="6424" spc="41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HUNGER 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41775" y="2465809"/>
            <a:ext cx="8607623" cy="149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b="true" sz="6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HELPING REPLACE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713723" y="5123704"/>
            <a:ext cx="742165" cy="418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17"/>
              </a:lnSpc>
            </a:pPr>
            <a:r>
              <a:rPr lang="en-US" b="true" sz="6424" spc="13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EALTH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5865206" cy="10287000"/>
          </a:xfrm>
          <a:prstGeom prst="rect">
            <a:avLst/>
          </a:prstGeom>
          <a:solidFill>
            <a:srgbClr val="FF8A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6354305"/>
            <a:ext cx="3706638" cy="4874319"/>
            <a:chOff x="0" y="0"/>
            <a:chExt cx="1238168" cy="16282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8168" cy="1628221"/>
            </a:xfrm>
            <a:custGeom>
              <a:avLst/>
              <a:gdLst/>
              <a:ahLst/>
              <a:cxnLst/>
              <a:rect r="r" b="b" t="t" l="l"/>
              <a:pathLst>
                <a:path h="1628221" w="1238168">
                  <a:moveTo>
                    <a:pt x="1113708" y="1628221"/>
                  </a:moveTo>
                  <a:lnTo>
                    <a:pt x="124460" y="1628221"/>
                  </a:lnTo>
                  <a:cubicBezTo>
                    <a:pt x="55880" y="1628221"/>
                    <a:pt x="0" y="1572341"/>
                    <a:pt x="0" y="15037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13708" y="0"/>
                  </a:lnTo>
                  <a:cubicBezTo>
                    <a:pt x="1182288" y="0"/>
                    <a:pt x="1238168" y="55880"/>
                    <a:pt x="1238168" y="124460"/>
                  </a:cubicBezTo>
                  <a:lnTo>
                    <a:pt x="1238168" y="1503761"/>
                  </a:lnTo>
                  <a:cubicBezTo>
                    <a:pt x="1238168" y="1572341"/>
                    <a:pt x="1182288" y="1628221"/>
                    <a:pt x="1113708" y="1628221"/>
                  </a:cubicBezTo>
                  <a:close/>
                </a:path>
              </a:pathLst>
            </a:custGeom>
            <a:solidFill>
              <a:srgbClr val="50260E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590531" y="1890668"/>
            <a:ext cx="13243111" cy="7129737"/>
            <a:chOff x="0" y="0"/>
            <a:chExt cx="3487898" cy="18777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87898" cy="1877791"/>
            </a:xfrm>
            <a:custGeom>
              <a:avLst/>
              <a:gdLst/>
              <a:ahLst/>
              <a:cxnLst/>
              <a:rect r="r" b="b" t="t" l="l"/>
              <a:pathLst>
                <a:path h="1877791" w="3487898">
                  <a:moveTo>
                    <a:pt x="0" y="0"/>
                  </a:moveTo>
                  <a:lnTo>
                    <a:pt x="3487898" y="0"/>
                  </a:lnTo>
                  <a:lnTo>
                    <a:pt x="3487898" y="1877791"/>
                  </a:lnTo>
                  <a:lnTo>
                    <a:pt x="0" y="1877791"/>
                  </a:lnTo>
                  <a:close/>
                </a:path>
              </a:pathLst>
            </a:custGeom>
            <a:solidFill>
              <a:srgbClr val="007F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487898" cy="1877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932603" y="2121549"/>
          <a:ext cx="12620810" cy="6669915"/>
        </p:xfrm>
        <a:graphic>
          <a:graphicData uri="http://schemas.openxmlformats.org/drawingml/2006/table">
            <a:tbl>
              <a:tblPr/>
              <a:tblGrid>
                <a:gridCol w="3089425"/>
                <a:gridCol w="3089425"/>
                <a:gridCol w="3089425"/>
                <a:gridCol w="3352535"/>
              </a:tblGrid>
              <a:tr h="1525585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Texas Counties Sorted by LILA Population (1 and 20)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Texas Counties Sorted by LILA Population (1 and 20)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Texas Counties Sorted by LILA Population (1 and 20)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Texas Counties Sorted by LILA Population (1 and 20)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37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Route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Distance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Travel Time 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People Served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996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11.29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12.23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17,117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554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24.52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12.49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29,716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554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11.09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12.22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27,454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1281941" y="7926699"/>
            <a:ext cx="1142756" cy="1331601"/>
          </a:xfrm>
          <a:custGeom>
            <a:avLst/>
            <a:gdLst/>
            <a:ahLst/>
            <a:cxnLst/>
            <a:rect r="r" b="b" t="t" l="l"/>
            <a:pathLst>
              <a:path h="1331601" w="1142756">
                <a:moveTo>
                  <a:pt x="0" y="0"/>
                </a:moveTo>
                <a:lnTo>
                  <a:pt x="1142756" y="0"/>
                </a:lnTo>
                <a:lnTo>
                  <a:pt x="1142756" y="1331601"/>
                </a:lnTo>
                <a:lnTo>
                  <a:pt x="0" y="1331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04064" y="1744570"/>
            <a:ext cx="14115715" cy="7826465"/>
            <a:chOff x="0" y="0"/>
            <a:chExt cx="3717719" cy="20612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17719" cy="2061291"/>
            </a:xfrm>
            <a:custGeom>
              <a:avLst/>
              <a:gdLst/>
              <a:ahLst/>
              <a:cxnLst/>
              <a:rect r="r" b="b" t="t" l="l"/>
              <a:pathLst>
                <a:path h="2061291" w="3717719">
                  <a:moveTo>
                    <a:pt x="0" y="0"/>
                  </a:moveTo>
                  <a:lnTo>
                    <a:pt x="3717719" y="0"/>
                  </a:lnTo>
                  <a:lnTo>
                    <a:pt x="3717719" y="2061291"/>
                  </a:lnTo>
                  <a:lnTo>
                    <a:pt x="0" y="2061291"/>
                  </a:lnTo>
                  <a:close/>
                </a:path>
              </a:pathLst>
            </a:custGeom>
            <a:solidFill>
              <a:srgbClr val="007F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3717719" cy="2061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2201887" y="2190075"/>
          <a:ext cx="13120069" cy="6935455"/>
        </p:xfrm>
        <a:graphic>
          <a:graphicData uri="http://schemas.openxmlformats.org/drawingml/2006/table">
            <a:tbl>
              <a:tblPr/>
              <a:tblGrid>
                <a:gridCol w="3211638"/>
                <a:gridCol w="3211638"/>
                <a:gridCol w="3211638"/>
                <a:gridCol w="3485156"/>
              </a:tblGrid>
              <a:tr h="1586321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Texas Counties Sorted by LILA Population (1 and 20)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Texas Counties Sorted by LILA Population (1 and 20)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Texas Counties Sorted by LILA Population (1 and 20)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Texas Counties Sorted by LILA Population (1 and 20)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29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Route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Distance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Travel Time 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People Served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988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11.29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12.23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17,117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619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24.52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12.49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29,716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054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11.09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12.22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27,454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14" id="14"/>
          <p:cNvSpPr/>
          <p:nvPr/>
        </p:nvSpPr>
        <p:spPr>
          <a:xfrm flipH="false" flipV="false" rot="-2700000">
            <a:off x="-779438" y="-738931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700000">
            <a:off x="17132348" y="9077413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4563609" y="396028"/>
            <a:ext cx="3267069" cy="889573"/>
            <a:chOff x="0" y="0"/>
            <a:chExt cx="4356092" cy="1186097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186097" cy="1186097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89C24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6097" cy="1106035"/>
            </a:xfrm>
            <a:custGeom>
              <a:avLst/>
              <a:gdLst/>
              <a:ahLst/>
              <a:cxnLst/>
              <a:rect r="r" b="b" t="t" l="l"/>
              <a:pathLst>
                <a:path h="1106035" w="1186097">
                  <a:moveTo>
                    <a:pt x="0" y="0"/>
                  </a:moveTo>
                  <a:lnTo>
                    <a:pt x="1186097" y="0"/>
                  </a:lnTo>
                  <a:lnTo>
                    <a:pt x="1186097" y="1106035"/>
                  </a:lnTo>
                  <a:lnTo>
                    <a:pt x="0" y="1106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437471" y="553018"/>
              <a:ext cx="2918620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50260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Oasis Initative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374550" y="6514781"/>
            <a:ext cx="1116106" cy="1063091"/>
          </a:xfrm>
          <a:custGeom>
            <a:avLst/>
            <a:gdLst/>
            <a:ahLst/>
            <a:cxnLst/>
            <a:rect r="r" b="b" t="t" l="l"/>
            <a:pathLst>
              <a:path h="1063091" w="1116106">
                <a:moveTo>
                  <a:pt x="0" y="0"/>
                </a:moveTo>
                <a:lnTo>
                  <a:pt x="1116106" y="0"/>
                </a:lnTo>
                <a:lnTo>
                  <a:pt x="1116106" y="1063092"/>
                </a:lnTo>
                <a:lnTo>
                  <a:pt x="0" y="10630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332203" y="27257"/>
            <a:ext cx="2334898" cy="10259743"/>
          </a:xfrm>
          <a:prstGeom prst="rect">
            <a:avLst/>
          </a:prstGeom>
          <a:solidFill>
            <a:srgbClr val="50260E"/>
          </a:solidFill>
        </p:spPr>
      </p:sp>
      <p:sp>
        <p:nvSpPr>
          <p:cNvPr name="AutoShape 3" id="3"/>
          <p:cNvSpPr/>
          <p:nvPr/>
        </p:nvSpPr>
        <p:spPr>
          <a:xfrm rot="0">
            <a:off x="11937677" y="27257"/>
            <a:ext cx="6350323" cy="10287000"/>
          </a:xfrm>
          <a:prstGeom prst="rect">
            <a:avLst/>
          </a:prstGeom>
          <a:solidFill>
            <a:srgbClr val="FF8A00"/>
          </a:solidFill>
        </p:spPr>
      </p:sp>
      <p:sp>
        <p:nvSpPr>
          <p:cNvPr name="AutoShape 4" id="4"/>
          <p:cNvSpPr/>
          <p:nvPr/>
        </p:nvSpPr>
        <p:spPr>
          <a:xfrm>
            <a:off x="1358286" y="3259366"/>
            <a:ext cx="1140923" cy="6780"/>
          </a:xfrm>
          <a:prstGeom prst="line">
            <a:avLst/>
          </a:prstGeom>
          <a:ln cap="rnd" w="47625">
            <a:solidFill>
              <a:srgbClr val="FF8A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6670024" y="6534235"/>
            <a:ext cx="1828449" cy="4296499"/>
            <a:chOff x="0" y="0"/>
            <a:chExt cx="1547699" cy="3636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7700" cy="3636792"/>
            </a:xfrm>
            <a:custGeom>
              <a:avLst/>
              <a:gdLst/>
              <a:ahLst/>
              <a:cxnLst/>
              <a:rect r="r" b="b" t="t" l="l"/>
              <a:pathLst>
                <a:path h="3636792" w="1547700">
                  <a:moveTo>
                    <a:pt x="1423239" y="3636792"/>
                  </a:moveTo>
                  <a:lnTo>
                    <a:pt x="124460" y="3636792"/>
                  </a:lnTo>
                  <a:cubicBezTo>
                    <a:pt x="55880" y="3636792"/>
                    <a:pt x="0" y="3580912"/>
                    <a:pt x="0" y="35123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23240" y="0"/>
                  </a:lnTo>
                  <a:cubicBezTo>
                    <a:pt x="1491820" y="0"/>
                    <a:pt x="1547700" y="55880"/>
                    <a:pt x="1547700" y="124460"/>
                  </a:cubicBezTo>
                  <a:lnTo>
                    <a:pt x="1547700" y="3512332"/>
                  </a:lnTo>
                  <a:cubicBezTo>
                    <a:pt x="1547700" y="3580912"/>
                    <a:pt x="1491820" y="3636792"/>
                    <a:pt x="1423240" y="3636792"/>
                  </a:cubicBezTo>
                  <a:close/>
                </a:path>
              </a:pathLst>
            </a:custGeom>
            <a:solidFill>
              <a:srgbClr val="50260E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370825" y="604404"/>
            <a:ext cx="1142756" cy="1331601"/>
          </a:xfrm>
          <a:custGeom>
            <a:avLst/>
            <a:gdLst/>
            <a:ahLst/>
            <a:cxnLst/>
            <a:rect r="r" b="b" t="t" l="l"/>
            <a:pathLst>
              <a:path h="1331601" w="1142756">
                <a:moveTo>
                  <a:pt x="0" y="0"/>
                </a:moveTo>
                <a:lnTo>
                  <a:pt x="1142756" y="0"/>
                </a:lnTo>
                <a:lnTo>
                  <a:pt x="1142756" y="1331601"/>
                </a:lnTo>
                <a:lnTo>
                  <a:pt x="0" y="1331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63131" y="8537596"/>
            <a:ext cx="1142756" cy="1331601"/>
          </a:xfrm>
          <a:custGeom>
            <a:avLst/>
            <a:gdLst/>
            <a:ahLst/>
            <a:cxnLst/>
            <a:rect r="r" b="b" t="t" l="l"/>
            <a:pathLst>
              <a:path h="1331601" w="1142756">
                <a:moveTo>
                  <a:pt x="0" y="0"/>
                </a:moveTo>
                <a:lnTo>
                  <a:pt x="1142755" y="0"/>
                </a:lnTo>
                <a:lnTo>
                  <a:pt x="1142755" y="1331601"/>
                </a:lnTo>
                <a:lnTo>
                  <a:pt x="0" y="1331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48890" y="159617"/>
            <a:ext cx="3267069" cy="889573"/>
            <a:chOff x="0" y="0"/>
            <a:chExt cx="4356092" cy="118609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186097" cy="1186097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89C24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86097" cy="1106035"/>
            </a:xfrm>
            <a:custGeom>
              <a:avLst/>
              <a:gdLst/>
              <a:ahLst/>
              <a:cxnLst/>
              <a:rect r="r" b="b" t="t" l="l"/>
              <a:pathLst>
                <a:path h="1106035" w="1186097">
                  <a:moveTo>
                    <a:pt x="0" y="0"/>
                  </a:moveTo>
                  <a:lnTo>
                    <a:pt x="1186097" y="0"/>
                  </a:lnTo>
                  <a:lnTo>
                    <a:pt x="1186097" y="1106035"/>
                  </a:lnTo>
                  <a:lnTo>
                    <a:pt x="0" y="1106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437471" y="553018"/>
              <a:ext cx="2918620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50260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Oasis Initative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73522" y="271399"/>
            <a:ext cx="8387160" cy="9798715"/>
            <a:chOff x="0" y="0"/>
            <a:chExt cx="11182879" cy="1306495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1182879" cy="13064954"/>
              <a:chOff x="0" y="0"/>
              <a:chExt cx="1955176" cy="228423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55176" cy="2284232"/>
              </a:xfrm>
              <a:custGeom>
                <a:avLst/>
                <a:gdLst/>
                <a:ahLst/>
                <a:cxnLst/>
                <a:rect r="r" b="b" t="t" l="l"/>
                <a:pathLst>
                  <a:path h="2284232" w="1955176">
                    <a:moveTo>
                      <a:pt x="0" y="0"/>
                    </a:moveTo>
                    <a:lnTo>
                      <a:pt x="1955176" y="0"/>
                    </a:lnTo>
                    <a:lnTo>
                      <a:pt x="1955176" y="2284232"/>
                    </a:lnTo>
                    <a:lnTo>
                      <a:pt x="0" y="2284232"/>
                    </a:lnTo>
                    <a:close/>
                  </a:path>
                </a:pathLst>
              </a:custGeom>
              <a:solidFill>
                <a:srgbClr val="CBB66E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0"/>
                <a:ext cx="1955176" cy="22842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274818" y="222347"/>
              <a:ext cx="10633243" cy="12660162"/>
            </a:xfrm>
            <a:custGeom>
              <a:avLst/>
              <a:gdLst/>
              <a:ahLst/>
              <a:cxnLst/>
              <a:rect r="r" b="b" t="t" l="l"/>
              <a:pathLst>
                <a:path h="12660162" w="10633243">
                  <a:moveTo>
                    <a:pt x="0" y="0"/>
                  </a:moveTo>
                  <a:lnTo>
                    <a:pt x="10633243" y="0"/>
                  </a:lnTo>
                  <a:lnTo>
                    <a:pt x="10633243" y="12660162"/>
                  </a:lnTo>
                  <a:lnTo>
                    <a:pt x="0" y="12660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93" r="0" b="-393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58144" y="2085681"/>
            <a:ext cx="639650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true">
                <a:solidFill>
                  <a:srgbClr val="50260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Optimized Route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4290083"/>
            <a:ext cx="7416100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0260E"/>
                </a:solidFill>
                <a:latin typeface="Montserrat"/>
                <a:ea typeface="Montserrat"/>
                <a:cs typeface="Montserrat"/>
                <a:sym typeface="Montserrat"/>
              </a:rPr>
              <a:t>According to our research this is our best route for potentially serving the most people in need.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0260E"/>
                </a:solidFill>
                <a:latin typeface="Montserrat"/>
                <a:ea typeface="Montserrat"/>
                <a:cs typeface="Montserrat"/>
                <a:sym typeface="Montserrat"/>
              </a:rPr>
              <a:t>It is based on a maximum travel limit of 14 hours with a two hour stop at each tract assuming that our truck is traveling at 50 mph.  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611310" cy="10287000"/>
          </a:xfrm>
          <a:prstGeom prst="rect">
            <a:avLst/>
          </a:prstGeom>
          <a:solidFill>
            <a:srgbClr val="FF8A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1918075" y="1167326"/>
            <a:ext cx="8188908" cy="4606203"/>
            <a:chOff x="0" y="0"/>
            <a:chExt cx="1128903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35454" t="0" r="-35454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4402853"/>
            <a:ext cx="2598733" cy="6880104"/>
            <a:chOff x="0" y="0"/>
            <a:chExt cx="1504360" cy="39827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4360" cy="3982768"/>
            </a:xfrm>
            <a:custGeom>
              <a:avLst/>
              <a:gdLst/>
              <a:ahLst/>
              <a:cxnLst/>
              <a:rect r="r" b="b" t="t" l="l"/>
              <a:pathLst>
                <a:path h="3982768" w="1504360">
                  <a:moveTo>
                    <a:pt x="1379900" y="3982768"/>
                  </a:moveTo>
                  <a:lnTo>
                    <a:pt x="124460" y="3982768"/>
                  </a:lnTo>
                  <a:cubicBezTo>
                    <a:pt x="55880" y="3982768"/>
                    <a:pt x="0" y="3926888"/>
                    <a:pt x="0" y="38583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9900" y="0"/>
                  </a:lnTo>
                  <a:cubicBezTo>
                    <a:pt x="1448480" y="0"/>
                    <a:pt x="1504360" y="55880"/>
                    <a:pt x="1504360" y="124460"/>
                  </a:cubicBezTo>
                  <a:lnTo>
                    <a:pt x="1504360" y="3858308"/>
                  </a:lnTo>
                  <a:cubicBezTo>
                    <a:pt x="1504360" y="3926888"/>
                    <a:pt x="1448480" y="3982768"/>
                    <a:pt x="1379900" y="3982768"/>
                  </a:cubicBezTo>
                  <a:close/>
                </a:path>
              </a:pathLst>
            </a:custGeom>
            <a:solidFill>
              <a:srgbClr val="50260E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352684" y="5007427"/>
            <a:ext cx="5040913" cy="2835478"/>
            <a:chOff x="0" y="0"/>
            <a:chExt cx="1128903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6732" r="0" b="-6732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53581" y="5878305"/>
            <a:ext cx="4517251" cy="2540922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9116" r="0" b="-911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352684" y="2297949"/>
            <a:ext cx="4517251" cy="2540922"/>
            <a:chOff x="0" y="0"/>
            <a:chExt cx="1128903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9228" r="0" b="-9228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903403" y="2297949"/>
            <a:ext cx="3612645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true">
                <a:solidFill>
                  <a:srgbClr val="50260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Community </a:t>
            </a:r>
          </a:p>
          <a:p>
            <a:pPr algn="l">
              <a:lnSpc>
                <a:spcPts val="5040"/>
              </a:lnSpc>
            </a:pPr>
            <a:r>
              <a:rPr lang="en-US" sz="4200" b="true">
                <a:solidFill>
                  <a:srgbClr val="50260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</a:t>
            </a:r>
          </a:p>
        </p:txBody>
      </p:sp>
      <p:sp>
        <p:nvSpPr>
          <p:cNvPr name="AutoShape 14" id="14"/>
          <p:cNvSpPr/>
          <p:nvPr/>
        </p:nvSpPr>
        <p:spPr>
          <a:xfrm rot="20428">
            <a:off x="11911689" y="4066089"/>
            <a:ext cx="1140943" cy="0"/>
          </a:xfrm>
          <a:prstGeom prst="line">
            <a:avLst/>
          </a:prstGeom>
          <a:ln cap="rnd" w="47625">
            <a:solidFill>
              <a:srgbClr val="FF8A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1903403" y="4969327"/>
            <a:ext cx="5347742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0260E"/>
                </a:solidFill>
                <a:latin typeface="Montserrat"/>
                <a:ea typeface="Montserrat"/>
                <a:cs typeface="Montserrat"/>
                <a:sym typeface="Montserrat"/>
              </a:rPr>
              <a:t>With your continued assistance our impact can only continue to grow. 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11911558" y="7625741"/>
            <a:ext cx="3054351" cy="0"/>
          </a:xfrm>
          <a:prstGeom prst="line">
            <a:avLst/>
          </a:prstGeom>
          <a:ln cap="rnd" w="790575">
            <a:solidFill>
              <a:srgbClr val="FF8A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2247438" y="7833380"/>
            <a:ext cx="2213806" cy="32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b="true" sz="2100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6" tooltip="https://give.feedingamerica.org/a/donate?oa_onsite_promo=header"/>
              </a:rPr>
              <a:t>Directed Giving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7730385" y="1380598"/>
            <a:ext cx="1142756" cy="1331601"/>
          </a:xfrm>
          <a:custGeom>
            <a:avLst/>
            <a:gdLst/>
            <a:ahLst/>
            <a:cxnLst/>
            <a:rect r="r" b="b" t="t" l="l"/>
            <a:pathLst>
              <a:path h="1331601" w="1142756">
                <a:moveTo>
                  <a:pt x="0" y="0"/>
                </a:moveTo>
                <a:lnTo>
                  <a:pt x="1142755" y="0"/>
                </a:lnTo>
                <a:lnTo>
                  <a:pt x="1142755" y="1331601"/>
                </a:lnTo>
                <a:lnTo>
                  <a:pt x="0" y="1331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687922" y="8842333"/>
            <a:ext cx="1142756" cy="1331601"/>
          </a:xfrm>
          <a:custGeom>
            <a:avLst/>
            <a:gdLst/>
            <a:ahLst/>
            <a:cxnLst/>
            <a:rect r="r" b="b" t="t" l="l"/>
            <a:pathLst>
              <a:path h="1331601" w="1142756">
                <a:moveTo>
                  <a:pt x="0" y="0"/>
                </a:moveTo>
                <a:lnTo>
                  <a:pt x="1142756" y="0"/>
                </a:lnTo>
                <a:lnTo>
                  <a:pt x="1142756" y="1331601"/>
                </a:lnTo>
                <a:lnTo>
                  <a:pt x="0" y="13316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2700000">
            <a:off x="16801978" y="-593864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2700000">
            <a:off x="-729920" y="8845328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677066" y="9470033"/>
            <a:ext cx="445267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u="sng">
                <a:solidFill>
                  <a:srgbClr val="50260E"/>
                </a:solidFill>
                <a:latin typeface="Montserrat"/>
                <a:ea typeface="Montserrat"/>
                <a:cs typeface="Montserrat"/>
                <a:sym typeface="Montserrat"/>
                <a:hlinkClick r:id="rId15" tooltip="https://www.feedingamerica.org/hunger-blog/thanksgiving-meal-and-heart-holidays"/>
              </a:rPr>
              <a:t>Read About Robert’s Story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345522" y="0"/>
            <a:ext cx="6929011" cy="10287000"/>
          </a:xfrm>
          <a:prstGeom prst="rect">
            <a:avLst/>
          </a:prstGeom>
          <a:solidFill>
            <a:srgbClr val="75462E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8229600" cy="822960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31563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>
            <a:off x="11477048" y="4216455"/>
            <a:ext cx="1140923" cy="6780"/>
          </a:xfrm>
          <a:prstGeom prst="line">
            <a:avLst/>
          </a:prstGeom>
          <a:ln cap="rnd" w="47625">
            <a:solidFill>
              <a:srgbClr val="FF8A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013467" y="6756899"/>
            <a:ext cx="2261066" cy="3947561"/>
            <a:chOff x="0" y="0"/>
            <a:chExt cx="1913890" cy="33414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3341431"/>
            </a:xfrm>
            <a:custGeom>
              <a:avLst/>
              <a:gdLst/>
              <a:ahLst/>
              <a:cxnLst/>
              <a:rect r="r" b="b" t="t" l="l"/>
              <a:pathLst>
                <a:path h="3341431" w="1913890">
                  <a:moveTo>
                    <a:pt x="1789430" y="3341431"/>
                  </a:moveTo>
                  <a:lnTo>
                    <a:pt x="124460" y="3341431"/>
                  </a:lnTo>
                  <a:cubicBezTo>
                    <a:pt x="55880" y="3341431"/>
                    <a:pt x="0" y="3285551"/>
                    <a:pt x="0" y="32169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216971"/>
                  </a:lnTo>
                  <a:cubicBezTo>
                    <a:pt x="1913890" y="3285551"/>
                    <a:pt x="1858010" y="3341431"/>
                    <a:pt x="1789430" y="3341431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774144" y="0"/>
            <a:ext cx="1142756" cy="1331601"/>
          </a:xfrm>
          <a:custGeom>
            <a:avLst/>
            <a:gdLst/>
            <a:ahLst/>
            <a:cxnLst/>
            <a:rect r="r" b="b" t="t" l="l"/>
            <a:pathLst>
              <a:path h="1331601" w="1142756">
                <a:moveTo>
                  <a:pt x="0" y="0"/>
                </a:moveTo>
                <a:lnTo>
                  <a:pt x="1142755" y="0"/>
                </a:lnTo>
                <a:lnTo>
                  <a:pt x="1142755" y="1331601"/>
                </a:lnTo>
                <a:lnTo>
                  <a:pt x="0" y="13316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700000">
            <a:off x="16951238" y="9077451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476906" y="2504683"/>
            <a:ext cx="5048230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true">
                <a:solidFill>
                  <a:srgbClr val="50260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 Our</a:t>
            </a:r>
          </a:p>
          <a:p>
            <a:pPr algn="l">
              <a:lnSpc>
                <a:spcPts val="5040"/>
              </a:lnSpc>
            </a:pPr>
            <a:r>
              <a:rPr lang="en-US" sz="4200" b="true">
                <a:solidFill>
                  <a:srgbClr val="50260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Organization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76906" y="6359907"/>
            <a:ext cx="5389858" cy="2055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5229" indent="-237614" lvl="1">
              <a:lnSpc>
                <a:spcPts val="2729"/>
              </a:lnSpc>
              <a:buFont typeface="Arial"/>
              <a:buChar char="•"/>
            </a:pPr>
            <a:r>
              <a:rPr lang="en-US" sz="2201">
                <a:solidFill>
                  <a:srgbClr val="50260E"/>
                </a:solidFill>
                <a:latin typeface="Montserrat"/>
                <a:ea typeface="Montserrat"/>
                <a:cs typeface="Montserrat"/>
                <a:sym typeface="Montserrat"/>
              </a:rPr>
              <a:t>We make healthy food easier to access. </a:t>
            </a:r>
          </a:p>
          <a:p>
            <a:pPr algn="l" marL="475229" indent="-237614" lvl="1">
              <a:lnSpc>
                <a:spcPts val="2729"/>
              </a:lnSpc>
              <a:buFont typeface="Arial"/>
              <a:buChar char="•"/>
            </a:pPr>
            <a:r>
              <a:rPr lang="en-US" sz="2201">
                <a:solidFill>
                  <a:srgbClr val="50260E"/>
                </a:solidFill>
                <a:latin typeface="Montserrat"/>
                <a:ea typeface="Montserrat"/>
                <a:cs typeface="Montserrat"/>
                <a:sym typeface="Montserrat"/>
              </a:rPr>
              <a:t>We help families feel financially secure. </a:t>
            </a:r>
          </a:p>
          <a:p>
            <a:pPr algn="l" marL="475229" indent="-237614" lvl="1">
              <a:lnSpc>
                <a:spcPts val="2729"/>
              </a:lnSpc>
              <a:buFont typeface="Arial"/>
              <a:buChar char="•"/>
            </a:pPr>
            <a:r>
              <a:rPr lang="en-US" sz="2201">
                <a:solidFill>
                  <a:srgbClr val="50260E"/>
                </a:solidFill>
                <a:latin typeface="Montserrat"/>
                <a:ea typeface="Montserrat"/>
                <a:cs typeface="Montserrat"/>
                <a:sym typeface="Montserrat"/>
              </a:rPr>
              <a:t>We support laws that make food available to everyone.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40786" y="4544327"/>
            <a:ext cx="6502890" cy="158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50260E"/>
                </a:solidFill>
                <a:latin typeface="Montserrat"/>
                <a:ea typeface="Montserrat"/>
                <a:cs typeface="Montserrat"/>
                <a:sym typeface="Montserrat"/>
              </a:rPr>
              <a:t>Since 1979 our organization has had a hand in fighting to end hunger in America, and since then we have only gotten better at our approach.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872659" y="8928136"/>
            <a:ext cx="3054351" cy="790575"/>
            <a:chOff x="0" y="0"/>
            <a:chExt cx="4072468" cy="1054100"/>
          </a:xfrm>
        </p:grpSpPr>
        <p:sp>
          <p:nvSpPr>
            <p:cNvPr name="AutoShape 14" id="14"/>
            <p:cNvSpPr/>
            <p:nvPr/>
          </p:nvSpPr>
          <p:spPr>
            <a:xfrm>
              <a:off x="0" y="527050"/>
              <a:ext cx="4072468" cy="0"/>
            </a:xfrm>
            <a:prstGeom prst="line">
              <a:avLst/>
            </a:prstGeom>
            <a:ln cap="rnd" w="1054100">
              <a:solidFill>
                <a:srgbClr val="FF8A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611163" y="310678"/>
              <a:ext cx="2850141" cy="427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04"/>
                </a:lnSpc>
              </a:pPr>
              <a:r>
                <a:rPr lang="en-US" b="true" sz="2100" u="sng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  <a:hlinkClick r:id="rId7" tooltip="https://www.feedingamerica.org/our-work"/>
                </a:rPr>
                <a:t>Learn More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0428">
            <a:off x="1312458" y="3672985"/>
            <a:ext cx="1140943" cy="0"/>
          </a:xfrm>
          <a:prstGeom prst="line">
            <a:avLst/>
          </a:prstGeom>
          <a:ln cap="rnd" w="47625">
            <a:solidFill>
              <a:srgbClr val="FF8A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2531330" y="0"/>
            <a:ext cx="4727970" cy="10287000"/>
          </a:xfrm>
          <a:prstGeom prst="rect">
            <a:avLst/>
          </a:prstGeom>
          <a:solidFill>
            <a:srgbClr val="50260E"/>
          </a:solid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53119" y="1865289"/>
            <a:ext cx="6556423" cy="6556423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-24962" t="0" r="-24962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</p:grpSp>
      <p:sp>
        <p:nvSpPr>
          <p:cNvPr name="AutoShape 7" id="7"/>
          <p:cNvSpPr/>
          <p:nvPr/>
        </p:nvSpPr>
        <p:spPr>
          <a:xfrm rot="0">
            <a:off x="17259300" y="0"/>
            <a:ext cx="1028700" cy="10287000"/>
          </a:xfrm>
          <a:prstGeom prst="rect">
            <a:avLst/>
          </a:prstGeom>
          <a:solidFill>
            <a:srgbClr val="FF8A00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13361396" y="6190474"/>
            <a:ext cx="3067838" cy="3067826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3532771" y="6361849"/>
            <a:ext cx="2725088" cy="2725077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31" t="0" r="-24931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12326" y="2485633"/>
            <a:ext cx="8132518" cy="65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4200" b="true">
                <a:solidFill>
                  <a:srgbClr val="50260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Feeding America’s Impact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959952" y="0"/>
            <a:ext cx="1142756" cy="1331601"/>
          </a:xfrm>
          <a:custGeom>
            <a:avLst/>
            <a:gdLst/>
            <a:ahLst/>
            <a:cxnLst/>
            <a:rect r="r" b="b" t="t" l="l"/>
            <a:pathLst>
              <a:path h="1331601" w="1142756">
                <a:moveTo>
                  <a:pt x="0" y="0"/>
                </a:moveTo>
                <a:lnTo>
                  <a:pt x="1142756" y="0"/>
                </a:lnTo>
                <a:lnTo>
                  <a:pt x="1142756" y="1331601"/>
                </a:lnTo>
                <a:lnTo>
                  <a:pt x="0" y="1331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700000">
            <a:off x="9476451" y="1873096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312326" y="5440854"/>
            <a:ext cx="2650515" cy="1664275"/>
            <a:chOff x="0" y="0"/>
            <a:chExt cx="2761655" cy="173406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61655" cy="1734061"/>
            </a:xfrm>
            <a:custGeom>
              <a:avLst/>
              <a:gdLst/>
              <a:ahLst/>
              <a:cxnLst/>
              <a:rect r="r" b="b" t="t" l="l"/>
              <a:pathLst>
                <a:path h="1734061" w="2761655">
                  <a:moveTo>
                    <a:pt x="2637195" y="1734061"/>
                  </a:moveTo>
                  <a:lnTo>
                    <a:pt x="124460" y="1734061"/>
                  </a:lnTo>
                  <a:cubicBezTo>
                    <a:pt x="55880" y="1734061"/>
                    <a:pt x="0" y="1678181"/>
                    <a:pt x="0" y="16096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7195" y="0"/>
                  </a:lnTo>
                  <a:cubicBezTo>
                    <a:pt x="2705775" y="0"/>
                    <a:pt x="2761655" y="55880"/>
                    <a:pt x="2761655" y="124460"/>
                  </a:cubicBezTo>
                  <a:lnTo>
                    <a:pt x="2761655" y="1609601"/>
                  </a:lnTo>
                  <a:cubicBezTo>
                    <a:pt x="2761655" y="1678181"/>
                    <a:pt x="2705775" y="1734061"/>
                    <a:pt x="2637195" y="1734061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12326" y="7594025"/>
            <a:ext cx="2650515" cy="1664275"/>
            <a:chOff x="0" y="0"/>
            <a:chExt cx="2761655" cy="173406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61655" cy="1734061"/>
            </a:xfrm>
            <a:custGeom>
              <a:avLst/>
              <a:gdLst/>
              <a:ahLst/>
              <a:cxnLst/>
              <a:rect r="r" b="b" t="t" l="l"/>
              <a:pathLst>
                <a:path h="1734061" w="2761655">
                  <a:moveTo>
                    <a:pt x="2637195" y="1734061"/>
                  </a:moveTo>
                  <a:lnTo>
                    <a:pt x="124460" y="1734061"/>
                  </a:lnTo>
                  <a:cubicBezTo>
                    <a:pt x="55880" y="1734061"/>
                    <a:pt x="0" y="1678181"/>
                    <a:pt x="0" y="16096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7195" y="0"/>
                  </a:lnTo>
                  <a:cubicBezTo>
                    <a:pt x="2705775" y="0"/>
                    <a:pt x="2761655" y="55880"/>
                    <a:pt x="2761655" y="124460"/>
                  </a:cubicBezTo>
                  <a:lnTo>
                    <a:pt x="2761655" y="1609601"/>
                  </a:lnTo>
                  <a:cubicBezTo>
                    <a:pt x="2761655" y="1678181"/>
                    <a:pt x="2705775" y="1734061"/>
                    <a:pt x="2637195" y="1734061"/>
                  </a:cubicBezTo>
                  <a:close/>
                </a:path>
              </a:pathLst>
            </a:custGeom>
            <a:solidFill>
              <a:srgbClr val="50260E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4428568" y="5440854"/>
            <a:ext cx="2650515" cy="1664275"/>
            <a:chOff x="0" y="0"/>
            <a:chExt cx="2761655" cy="173406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761655" cy="1734061"/>
            </a:xfrm>
            <a:custGeom>
              <a:avLst/>
              <a:gdLst/>
              <a:ahLst/>
              <a:cxnLst/>
              <a:rect r="r" b="b" t="t" l="l"/>
              <a:pathLst>
                <a:path h="1734061" w="2761655">
                  <a:moveTo>
                    <a:pt x="2637195" y="1734061"/>
                  </a:moveTo>
                  <a:lnTo>
                    <a:pt x="124460" y="1734061"/>
                  </a:lnTo>
                  <a:cubicBezTo>
                    <a:pt x="55880" y="1734061"/>
                    <a:pt x="0" y="1678181"/>
                    <a:pt x="0" y="16096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7195" y="0"/>
                  </a:lnTo>
                  <a:cubicBezTo>
                    <a:pt x="2705775" y="0"/>
                    <a:pt x="2761655" y="55880"/>
                    <a:pt x="2761655" y="124460"/>
                  </a:cubicBezTo>
                  <a:lnTo>
                    <a:pt x="2761655" y="1609601"/>
                  </a:lnTo>
                  <a:cubicBezTo>
                    <a:pt x="2761655" y="1678181"/>
                    <a:pt x="2705775" y="1734061"/>
                    <a:pt x="2637195" y="1734061"/>
                  </a:cubicBezTo>
                  <a:close/>
                </a:path>
              </a:pathLst>
            </a:custGeom>
            <a:solidFill>
              <a:srgbClr val="50260E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4444866" y="7624617"/>
            <a:ext cx="2650515" cy="1664275"/>
            <a:chOff x="0" y="0"/>
            <a:chExt cx="2761655" cy="173406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761655" cy="1734061"/>
            </a:xfrm>
            <a:custGeom>
              <a:avLst/>
              <a:gdLst/>
              <a:ahLst/>
              <a:cxnLst/>
              <a:rect r="r" b="b" t="t" l="l"/>
              <a:pathLst>
                <a:path h="1734061" w="2761655">
                  <a:moveTo>
                    <a:pt x="2637195" y="1734061"/>
                  </a:moveTo>
                  <a:lnTo>
                    <a:pt x="124460" y="1734061"/>
                  </a:lnTo>
                  <a:cubicBezTo>
                    <a:pt x="55880" y="1734061"/>
                    <a:pt x="0" y="1678181"/>
                    <a:pt x="0" y="16096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37195" y="0"/>
                  </a:lnTo>
                  <a:cubicBezTo>
                    <a:pt x="2705775" y="0"/>
                    <a:pt x="2761655" y="55880"/>
                    <a:pt x="2761655" y="124460"/>
                  </a:cubicBezTo>
                  <a:lnTo>
                    <a:pt x="2761655" y="1609601"/>
                  </a:lnTo>
                  <a:cubicBezTo>
                    <a:pt x="2761655" y="1678181"/>
                    <a:pt x="2705775" y="1734061"/>
                    <a:pt x="2637195" y="1734061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</p:grpSp>
      <p:sp>
        <p:nvSpPr>
          <p:cNvPr name="AutoShape 23" id="23"/>
          <p:cNvSpPr/>
          <p:nvPr/>
        </p:nvSpPr>
        <p:spPr>
          <a:xfrm rot="20428">
            <a:off x="8112044" y="8429552"/>
            <a:ext cx="1140943" cy="0"/>
          </a:xfrm>
          <a:prstGeom prst="line">
            <a:avLst/>
          </a:prstGeom>
          <a:ln cap="rnd" w="47625">
            <a:solidFill>
              <a:srgbClr val="FF8A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065507" y="547306"/>
            <a:ext cx="2343864" cy="1218075"/>
          </a:xfrm>
          <a:custGeom>
            <a:avLst/>
            <a:gdLst/>
            <a:ahLst/>
            <a:cxnLst/>
            <a:rect r="r" b="b" t="t" l="l"/>
            <a:pathLst>
              <a:path h="1218075" w="2343864">
                <a:moveTo>
                  <a:pt x="0" y="0"/>
                </a:moveTo>
                <a:lnTo>
                  <a:pt x="2343864" y="0"/>
                </a:lnTo>
                <a:lnTo>
                  <a:pt x="2343864" y="1218075"/>
                </a:lnTo>
                <a:lnTo>
                  <a:pt x="0" y="12180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959" r="0" b="-5959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095505" y="8943746"/>
            <a:ext cx="1966156" cy="32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b="true" sz="2100" u="sng">
                <a:solidFill>
                  <a:srgbClr val="50260E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9" tooltip="https://www.feedingamerica.org/our-work"/>
              </a:rPr>
              <a:t>Learn More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2326" y="4318497"/>
            <a:ext cx="7169012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0260E"/>
                </a:solidFill>
                <a:latin typeface="Montserrat"/>
                <a:ea typeface="Montserrat"/>
                <a:cs typeface="Montserrat"/>
                <a:sym typeface="Montserrat"/>
              </a:rPr>
              <a:t>Just some of the big wins we have accomplished :</a:t>
            </a:r>
          </a:p>
        </p:txBody>
      </p:sp>
      <p:sp>
        <p:nvSpPr>
          <p:cNvPr name="TextBox 27" id="27"/>
          <p:cNvSpPr txBox="true"/>
          <p:nvPr/>
        </p:nvSpPr>
        <p:spPr>
          <a:xfrm rot="60000">
            <a:off x="1460965" y="5637263"/>
            <a:ext cx="2335138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sz="36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5.9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56315" y="7714862"/>
            <a:ext cx="2335138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sz="36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636811" y="5637262"/>
            <a:ext cx="2234029" cy="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sz="36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653109" y="7779505"/>
            <a:ext cx="2234029" cy="488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8"/>
              </a:lnSpc>
            </a:pPr>
            <a:r>
              <a:rPr lang="en-US" sz="32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Countless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65448" y="6272992"/>
            <a:ext cx="2335138" cy="730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6"/>
              </a:lnSpc>
            </a:pPr>
            <a:r>
              <a:rPr lang="en-US" sz="24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Billion meals given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91171" y="8393066"/>
            <a:ext cx="2492826" cy="730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6"/>
              </a:lnSpc>
            </a:pPr>
            <a:r>
              <a:rPr lang="en-US" sz="24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Million pounds of disaster food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532690" y="6272992"/>
            <a:ext cx="2442272" cy="730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6"/>
              </a:lnSpc>
            </a:pPr>
            <a:r>
              <a:rPr lang="en-US" sz="24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Billion pounds food saved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532690" y="8572874"/>
            <a:ext cx="2492826" cy="359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6"/>
              </a:lnSpc>
            </a:pPr>
            <a:r>
              <a:rPr lang="en-US" sz="24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Lives touched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345522" y="0"/>
            <a:ext cx="6570191" cy="10287000"/>
          </a:xfrm>
          <a:prstGeom prst="rect">
            <a:avLst/>
          </a:prstGeom>
          <a:solidFill>
            <a:srgbClr val="50260E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4633643" cy="463364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38906" t="0" r="-3890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44335" y="5662343"/>
            <a:ext cx="7591216" cy="4270005"/>
            <a:chOff x="0" y="0"/>
            <a:chExt cx="112890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4761" t="0" r="-212" b="-485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6220490"/>
            <a:ext cx="6411768" cy="3037810"/>
            <a:chOff x="0" y="0"/>
            <a:chExt cx="5265296" cy="24946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265296" cy="2494627"/>
            </a:xfrm>
            <a:custGeom>
              <a:avLst/>
              <a:gdLst/>
              <a:ahLst/>
              <a:cxnLst/>
              <a:rect r="r" b="b" t="t" l="l"/>
              <a:pathLst>
                <a:path h="2494627" w="5265296">
                  <a:moveTo>
                    <a:pt x="5140835" y="2494627"/>
                  </a:moveTo>
                  <a:lnTo>
                    <a:pt x="124460" y="2494627"/>
                  </a:lnTo>
                  <a:cubicBezTo>
                    <a:pt x="55880" y="2494627"/>
                    <a:pt x="0" y="2438747"/>
                    <a:pt x="0" y="237016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140836" y="0"/>
                  </a:lnTo>
                  <a:cubicBezTo>
                    <a:pt x="5209416" y="0"/>
                    <a:pt x="5265296" y="55880"/>
                    <a:pt x="5265296" y="124460"/>
                  </a:cubicBezTo>
                  <a:lnTo>
                    <a:pt x="5265296" y="2370167"/>
                  </a:lnTo>
                  <a:cubicBezTo>
                    <a:pt x="5265296" y="2438747"/>
                    <a:pt x="5209416" y="2494627"/>
                    <a:pt x="5140836" y="2494627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664051" y="6962978"/>
            <a:ext cx="1552834" cy="1552834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344335" y="3870595"/>
            <a:ext cx="1142756" cy="1331601"/>
          </a:xfrm>
          <a:custGeom>
            <a:avLst/>
            <a:gdLst/>
            <a:ahLst/>
            <a:cxnLst/>
            <a:rect r="r" b="b" t="t" l="l"/>
            <a:pathLst>
              <a:path h="1331601" w="1142756">
                <a:moveTo>
                  <a:pt x="0" y="0"/>
                </a:moveTo>
                <a:lnTo>
                  <a:pt x="1142755" y="0"/>
                </a:lnTo>
                <a:lnTo>
                  <a:pt x="1142755" y="1331601"/>
                </a:lnTo>
                <a:lnTo>
                  <a:pt x="0" y="1331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10892746" y="2774907"/>
            <a:ext cx="1140923" cy="6780"/>
          </a:xfrm>
          <a:prstGeom prst="line">
            <a:avLst/>
          </a:prstGeom>
          <a:ln cap="rnd" w="47625">
            <a:solidFill>
              <a:srgbClr val="FF8A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6832468" y="1028700"/>
            <a:ext cx="1980722" cy="1444126"/>
          </a:xfrm>
          <a:custGeom>
            <a:avLst/>
            <a:gdLst/>
            <a:ahLst/>
            <a:cxnLst/>
            <a:rect r="r" b="b" t="t" l="l"/>
            <a:pathLst>
              <a:path h="1444126" w="1980722">
                <a:moveTo>
                  <a:pt x="0" y="0"/>
                </a:moveTo>
                <a:lnTo>
                  <a:pt x="1980721" y="0"/>
                </a:lnTo>
                <a:lnTo>
                  <a:pt x="1980721" y="1444126"/>
                </a:lnTo>
                <a:lnTo>
                  <a:pt x="0" y="1444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058108" y="7249190"/>
            <a:ext cx="764720" cy="980410"/>
          </a:xfrm>
          <a:custGeom>
            <a:avLst/>
            <a:gdLst/>
            <a:ahLst/>
            <a:cxnLst/>
            <a:rect r="r" b="b" t="t" l="l"/>
            <a:pathLst>
              <a:path h="980410" w="764720">
                <a:moveTo>
                  <a:pt x="0" y="0"/>
                </a:moveTo>
                <a:lnTo>
                  <a:pt x="764720" y="0"/>
                </a:lnTo>
                <a:lnTo>
                  <a:pt x="764720" y="980410"/>
                </a:lnTo>
                <a:lnTo>
                  <a:pt x="0" y="980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531257" y="701584"/>
            <a:ext cx="3267069" cy="889573"/>
            <a:chOff x="0" y="0"/>
            <a:chExt cx="4356092" cy="1186097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186097" cy="1186097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89C24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86097" cy="1106035"/>
            </a:xfrm>
            <a:custGeom>
              <a:avLst/>
              <a:gdLst/>
              <a:ahLst/>
              <a:cxnLst/>
              <a:rect r="r" b="b" t="t" l="l"/>
              <a:pathLst>
                <a:path h="1106035" w="1186097">
                  <a:moveTo>
                    <a:pt x="0" y="0"/>
                  </a:moveTo>
                  <a:lnTo>
                    <a:pt x="1186097" y="0"/>
                  </a:lnTo>
                  <a:lnTo>
                    <a:pt x="1186097" y="1106035"/>
                  </a:lnTo>
                  <a:lnTo>
                    <a:pt x="0" y="1106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437471" y="553018"/>
              <a:ext cx="2918620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50260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Oasis Initative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892605" y="1750763"/>
            <a:ext cx="603908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true">
                <a:solidFill>
                  <a:srgbClr val="50260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Oasis?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49960" y="3178551"/>
            <a:ext cx="7315826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0260E"/>
                </a:solidFill>
                <a:latin typeface="Montserrat"/>
                <a:ea typeface="Montserrat"/>
                <a:cs typeface="Montserrat"/>
                <a:sym typeface="Montserrat"/>
              </a:rPr>
              <a:t>Oasis is a new mobile farmer’s market initiative that partners with local farms to rescue excess produce at a reduced cost to identified food deserts. Which reduces food waste and provides better quality options.  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2957" y="6848937"/>
            <a:ext cx="5675151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 We all deserve to have enough food to eat without worrying about if we can afford it. ”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32659" y="2759390"/>
            <a:ext cx="3111341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Gift of Giving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483201" cy="10287000"/>
          </a:xfrm>
          <a:prstGeom prst="rect">
            <a:avLst/>
          </a:prstGeom>
          <a:solidFill>
            <a:srgbClr val="50260E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4057635" y="8419639"/>
            <a:ext cx="12788254" cy="1300462"/>
            <a:chOff x="0" y="0"/>
            <a:chExt cx="9759139" cy="9924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59139" cy="992426"/>
            </a:xfrm>
            <a:custGeom>
              <a:avLst/>
              <a:gdLst/>
              <a:ahLst/>
              <a:cxnLst/>
              <a:rect r="r" b="b" t="t" l="l"/>
              <a:pathLst>
                <a:path h="992426" w="9759139">
                  <a:moveTo>
                    <a:pt x="9634679" y="992425"/>
                  </a:moveTo>
                  <a:lnTo>
                    <a:pt x="124460" y="992425"/>
                  </a:lnTo>
                  <a:cubicBezTo>
                    <a:pt x="55880" y="992425"/>
                    <a:pt x="0" y="936546"/>
                    <a:pt x="0" y="8679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34679" y="0"/>
                  </a:lnTo>
                  <a:cubicBezTo>
                    <a:pt x="9703259" y="0"/>
                    <a:pt x="9759139" y="55880"/>
                    <a:pt x="9759139" y="124460"/>
                  </a:cubicBezTo>
                  <a:lnTo>
                    <a:pt x="9759139" y="867966"/>
                  </a:lnTo>
                  <a:cubicBezTo>
                    <a:pt x="9759139" y="936546"/>
                    <a:pt x="9703259" y="992426"/>
                    <a:pt x="9634679" y="992426"/>
                  </a:cubicBezTo>
                  <a:close/>
                </a:path>
              </a:pathLst>
            </a:custGeom>
            <a:solidFill>
              <a:srgbClr val="CBB66E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911823" y="0"/>
            <a:ext cx="1142756" cy="1331601"/>
          </a:xfrm>
          <a:custGeom>
            <a:avLst/>
            <a:gdLst/>
            <a:ahLst/>
            <a:cxnLst/>
            <a:rect r="r" b="b" t="t" l="l"/>
            <a:pathLst>
              <a:path h="1331601" w="1142756">
                <a:moveTo>
                  <a:pt x="0" y="0"/>
                </a:moveTo>
                <a:lnTo>
                  <a:pt x="1142756" y="0"/>
                </a:lnTo>
                <a:lnTo>
                  <a:pt x="1142756" y="1331601"/>
                </a:lnTo>
                <a:lnTo>
                  <a:pt x="0" y="1331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16951238" y="-71681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2734" y="2503003"/>
            <a:ext cx="7423024" cy="4745234"/>
            <a:chOff x="0" y="0"/>
            <a:chExt cx="1955035" cy="12497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5035" cy="1249774"/>
            </a:xfrm>
            <a:custGeom>
              <a:avLst/>
              <a:gdLst/>
              <a:ahLst/>
              <a:cxnLst/>
              <a:rect r="r" b="b" t="t" l="l"/>
              <a:pathLst>
                <a:path h="1249774" w="1955035">
                  <a:moveTo>
                    <a:pt x="53191" y="0"/>
                  </a:moveTo>
                  <a:lnTo>
                    <a:pt x="1901844" y="0"/>
                  </a:lnTo>
                  <a:cubicBezTo>
                    <a:pt x="1931221" y="0"/>
                    <a:pt x="1955035" y="23814"/>
                    <a:pt x="1955035" y="53191"/>
                  </a:cubicBezTo>
                  <a:lnTo>
                    <a:pt x="1955035" y="1196583"/>
                  </a:lnTo>
                  <a:cubicBezTo>
                    <a:pt x="1955035" y="1225959"/>
                    <a:pt x="1931221" y="1249774"/>
                    <a:pt x="1901844" y="1249774"/>
                  </a:cubicBezTo>
                  <a:lnTo>
                    <a:pt x="53191" y="1249774"/>
                  </a:lnTo>
                  <a:cubicBezTo>
                    <a:pt x="23814" y="1249774"/>
                    <a:pt x="0" y="1225959"/>
                    <a:pt x="0" y="1196583"/>
                  </a:cubicBezTo>
                  <a:lnTo>
                    <a:pt x="0" y="53191"/>
                  </a:lnTo>
                  <a:cubicBezTo>
                    <a:pt x="0" y="23814"/>
                    <a:pt x="23814" y="0"/>
                    <a:pt x="53191" y="0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955035" cy="1249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847580" y="1944998"/>
            <a:ext cx="10000132" cy="7775103"/>
          </a:xfrm>
          <a:custGeom>
            <a:avLst/>
            <a:gdLst/>
            <a:ahLst/>
            <a:cxnLst/>
            <a:rect r="r" b="b" t="t" l="l"/>
            <a:pathLst>
              <a:path h="7775103" w="10000132">
                <a:moveTo>
                  <a:pt x="0" y="0"/>
                </a:moveTo>
                <a:lnTo>
                  <a:pt x="10000132" y="0"/>
                </a:lnTo>
                <a:lnTo>
                  <a:pt x="10000132" y="7775103"/>
                </a:lnTo>
                <a:lnTo>
                  <a:pt x="0" y="77751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76200" cap="sq">
            <a:solidFill>
              <a:srgbClr val="FFEB5B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8582244" y="623692"/>
            <a:ext cx="8263645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799" b="true">
                <a:solidFill>
                  <a:srgbClr val="50260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can we help the most people?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6155" y="3022600"/>
            <a:ext cx="6382961" cy="364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5"/>
              </a:lnSpc>
            </a:pPr>
            <a:r>
              <a:rPr lang="en-US" sz="296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This graph compares all LILA or Low Access Low Income populations across states. As we can see Texas has the largest population of people by far with over 5 million individuals.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38043" y="311890"/>
            <a:ext cx="3267069" cy="889573"/>
            <a:chOff x="0" y="0"/>
            <a:chExt cx="4356092" cy="1186097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186097" cy="1186097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89C24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6097" cy="1106035"/>
            </a:xfrm>
            <a:custGeom>
              <a:avLst/>
              <a:gdLst/>
              <a:ahLst/>
              <a:cxnLst/>
              <a:rect r="r" b="b" t="t" l="l"/>
              <a:pathLst>
                <a:path h="1106035" w="1186097">
                  <a:moveTo>
                    <a:pt x="0" y="0"/>
                  </a:moveTo>
                  <a:lnTo>
                    <a:pt x="1186097" y="0"/>
                  </a:lnTo>
                  <a:lnTo>
                    <a:pt x="1186097" y="1106035"/>
                  </a:lnTo>
                  <a:lnTo>
                    <a:pt x="0" y="1106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437471" y="553018"/>
              <a:ext cx="2918620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Oasis Initative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5865206" cy="10287000"/>
          </a:xfrm>
          <a:prstGeom prst="rect">
            <a:avLst/>
          </a:prstGeom>
          <a:solidFill>
            <a:srgbClr val="FF8A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6354305"/>
            <a:ext cx="3706638" cy="4874319"/>
            <a:chOff x="0" y="0"/>
            <a:chExt cx="1238168" cy="16282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8168" cy="1628221"/>
            </a:xfrm>
            <a:custGeom>
              <a:avLst/>
              <a:gdLst/>
              <a:ahLst/>
              <a:cxnLst/>
              <a:rect r="r" b="b" t="t" l="l"/>
              <a:pathLst>
                <a:path h="1628221" w="1238168">
                  <a:moveTo>
                    <a:pt x="1113708" y="1628221"/>
                  </a:moveTo>
                  <a:lnTo>
                    <a:pt x="124460" y="1628221"/>
                  </a:lnTo>
                  <a:cubicBezTo>
                    <a:pt x="55880" y="1628221"/>
                    <a:pt x="0" y="1572341"/>
                    <a:pt x="0" y="15037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13708" y="0"/>
                  </a:lnTo>
                  <a:cubicBezTo>
                    <a:pt x="1182288" y="0"/>
                    <a:pt x="1238168" y="55880"/>
                    <a:pt x="1238168" y="124460"/>
                  </a:cubicBezTo>
                  <a:lnTo>
                    <a:pt x="1238168" y="1503761"/>
                  </a:lnTo>
                  <a:cubicBezTo>
                    <a:pt x="1238168" y="1572341"/>
                    <a:pt x="1182288" y="1628221"/>
                    <a:pt x="1113708" y="1628221"/>
                  </a:cubicBezTo>
                  <a:close/>
                </a:path>
              </a:pathLst>
            </a:custGeom>
            <a:solidFill>
              <a:srgbClr val="50260E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81941" y="7926699"/>
            <a:ext cx="1142756" cy="1331601"/>
          </a:xfrm>
          <a:custGeom>
            <a:avLst/>
            <a:gdLst/>
            <a:ahLst/>
            <a:cxnLst/>
            <a:rect r="r" b="b" t="t" l="l"/>
            <a:pathLst>
              <a:path h="1331601" w="1142756">
                <a:moveTo>
                  <a:pt x="0" y="0"/>
                </a:moveTo>
                <a:lnTo>
                  <a:pt x="1142756" y="0"/>
                </a:lnTo>
                <a:lnTo>
                  <a:pt x="1142756" y="1331601"/>
                </a:lnTo>
                <a:lnTo>
                  <a:pt x="0" y="1331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-779438" y="-738931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00000">
            <a:off x="17132348" y="9077413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563609" y="396028"/>
            <a:ext cx="3267069" cy="889573"/>
            <a:chOff x="0" y="0"/>
            <a:chExt cx="4356092" cy="118609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186097" cy="1186097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89C24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86097" cy="1106035"/>
            </a:xfrm>
            <a:custGeom>
              <a:avLst/>
              <a:gdLst/>
              <a:ahLst/>
              <a:cxnLst/>
              <a:rect r="r" b="b" t="t" l="l"/>
              <a:pathLst>
                <a:path h="1106035" w="1186097">
                  <a:moveTo>
                    <a:pt x="0" y="0"/>
                  </a:moveTo>
                  <a:lnTo>
                    <a:pt x="1186097" y="0"/>
                  </a:lnTo>
                  <a:lnTo>
                    <a:pt x="1186097" y="1106035"/>
                  </a:lnTo>
                  <a:lnTo>
                    <a:pt x="0" y="1106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437471" y="553018"/>
              <a:ext cx="2918620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50260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Oasis Initative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18741" y="1285600"/>
            <a:ext cx="8325259" cy="8294039"/>
          </a:xfrm>
          <a:custGeom>
            <a:avLst/>
            <a:gdLst/>
            <a:ahLst/>
            <a:cxnLst/>
            <a:rect r="r" b="b" t="t" l="l"/>
            <a:pathLst>
              <a:path h="8294039" w="8325259">
                <a:moveTo>
                  <a:pt x="0" y="0"/>
                </a:moveTo>
                <a:lnTo>
                  <a:pt x="8325259" y="0"/>
                </a:lnTo>
                <a:lnTo>
                  <a:pt x="8325259" y="8294040"/>
                </a:lnTo>
                <a:lnTo>
                  <a:pt x="0" y="82940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9353959" y="1861560"/>
            <a:ext cx="8132518" cy="65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4200" b="true">
                <a:solidFill>
                  <a:srgbClr val="50260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Texas Food Deserts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62305" y="4528535"/>
            <a:ext cx="7315826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0260E"/>
                </a:solidFill>
                <a:latin typeface="Montserrat"/>
                <a:ea typeface="Montserrat"/>
                <a:cs typeface="Montserrat"/>
                <a:sym typeface="Montserrat"/>
              </a:rPr>
              <a:t>If we take a look at Texas we can various clusters scattered throughout the state. With a state this massive it would be impossible to service all these areas with the resources we currently possess. So we will have to further decrease our scope.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22083" y="6231972"/>
            <a:ext cx="11529428" cy="3026328"/>
            <a:chOff x="0" y="0"/>
            <a:chExt cx="9759139" cy="2561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59139" cy="2561649"/>
            </a:xfrm>
            <a:custGeom>
              <a:avLst/>
              <a:gdLst/>
              <a:ahLst/>
              <a:cxnLst/>
              <a:rect r="r" b="b" t="t" l="l"/>
              <a:pathLst>
                <a:path h="2561649" w="9759139">
                  <a:moveTo>
                    <a:pt x="9634679" y="2561649"/>
                  </a:moveTo>
                  <a:lnTo>
                    <a:pt x="124460" y="2561649"/>
                  </a:lnTo>
                  <a:cubicBezTo>
                    <a:pt x="55880" y="2561649"/>
                    <a:pt x="0" y="2505769"/>
                    <a:pt x="0" y="24371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34679" y="0"/>
                  </a:lnTo>
                  <a:cubicBezTo>
                    <a:pt x="9703259" y="0"/>
                    <a:pt x="9759139" y="55880"/>
                    <a:pt x="9759139" y="124460"/>
                  </a:cubicBezTo>
                  <a:lnTo>
                    <a:pt x="9759139" y="2437189"/>
                  </a:lnTo>
                  <a:cubicBezTo>
                    <a:pt x="9759139" y="2505769"/>
                    <a:pt x="9703259" y="2561649"/>
                    <a:pt x="9634679" y="2561649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27257"/>
            <a:ext cx="8727447" cy="10259743"/>
          </a:xfrm>
          <a:prstGeom prst="rect">
            <a:avLst/>
          </a:prstGeom>
          <a:solidFill>
            <a:srgbClr val="50260E"/>
          </a:solidFill>
        </p:spPr>
      </p:sp>
      <p:sp>
        <p:nvSpPr>
          <p:cNvPr name="AutoShape 5" id="5"/>
          <p:cNvSpPr/>
          <p:nvPr/>
        </p:nvSpPr>
        <p:spPr>
          <a:xfrm>
            <a:off x="10248501" y="3042691"/>
            <a:ext cx="1140923" cy="6780"/>
          </a:xfrm>
          <a:prstGeom prst="line">
            <a:avLst/>
          </a:prstGeom>
          <a:ln cap="rnd" w="47625">
            <a:solidFill>
              <a:srgbClr val="FF8A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156069" y="1199488"/>
            <a:ext cx="1142756" cy="1331601"/>
          </a:xfrm>
          <a:custGeom>
            <a:avLst/>
            <a:gdLst/>
            <a:ahLst/>
            <a:cxnLst/>
            <a:rect r="r" b="b" t="t" l="l"/>
            <a:pathLst>
              <a:path h="1331601" w="1142756">
                <a:moveTo>
                  <a:pt x="0" y="0"/>
                </a:moveTo>
                <a:lnTo>
                  <a:pt x="1142756" y="0"/>
                </a:lnTo>
                <a:lnTo>
                  <a:pt x="1142756" y="1331601"/>
                </a:lnTo>
                <a:lnTo>
                  <a:pt x="0" y="1331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86618" y="1891066"/>
            <a:ext cx="1142756" cy="1331601"/>
          </a:xfrm>
          <a:custGeom>
            <a:avLst/>
            <a:gdLst/>
            <a:ahLst/>
            <a:cxnLst/>
            <a:rect r="r" b="b" t="t" l="l"/>
            <a:pathLst>
              <a:path h="1331601" w="1142756">
                <a:moveTo>
                  <a:pt x="0" y="0"/>
                </a:moveTo>
                <a:lnTo>
                  <a:pt x="1142755" y="0"/>
                </a:lnTo>
                <a:lnTo>
                  <a:pt x="1142755" y="1331601"/>
                </a:lnTo>
                <a:lnTo>
                  <a:pt x="0" y="1331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616184" y="3018879"/>
            <a:ext cx="2261066" cy="2484506"/>
            <a:chOff x="0" y="0"/>
            <a:chExt cx="1913890" cy="21030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2103022"/>
            </a:xfrm>
            <a:custGeom>
              <a:avLst/>
              <a:gdLst/>
              <a:ahLst/>
              <a:cxnLst/>
              <a:rect r="r" b="b" t="t" l="l"/>
              <a:pathLst>
                <a:path h="2103022" w="1913890">
                  <a:moveTo>
                    <a:pt x="1789430" y="2103021"/>
                  </a:moveTo>
                  <a:lnTo>
                    <a:pt x="124460" y="2103021"/>
                  </a:lnTo>
                  <a:cubicBezTo>
                    <a:pt x="55880" y="2103021"/>
                    <a:pt x="0" y="2047142"/>
                    <a:pt x="0" y="19785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978562"/>
                  </a:lnTo>
                  <a:cubicBezTo>
                    <a:pt x="1913890" y="2047142"/>
                    <a:pt x="1858010" y="2103022"/>
                    <a:pt x="1789430" y="2103022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29059" y="2031188"/>
            <a:ext cx="8606538" cy="4841117"/>
            <a:chOff x="0" y="0"/>
            <a:chExt cx="1128903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l="-15975" t="0" r="-15975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563609" y="396028"/>
            <a:ext cx="3267069" cy="889573"/>
            <a:chOff x="0" y="0"/>
            <a:chExt cx="4356092" cy="118609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186097" cy="1186097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89C24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86097" cy="1106035"/>
            </a:xfrm>
            <a:custGeom>
              <a:avLst/>
              <a:gdLst/>
              <a:ahLst/>
              <a:cxnLst/>
              <a:rect r="r" b="b" t="t" l="l"/>
              <a:pathLst>
                <a:path h="1106035" w="1186097">
                  <a:moveTo>
                    <a:pt x="0" y="0"/>
                  </a:moveTo>
                  <a:lnTo>
                    <a:pt x="1186097" y="0"/>
                  </a:lnTo>
                  <a:lnTo>
                    <a:pt x="1186097" y="1106035"/>
                  </a:lnTo>
                  <a:lnTo>
                    <a:pt x="0" y="1106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437471" y="553018"/>
              <a:ext cx="2918620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50260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Oasis Initative</a:t>
              </a:r>
            </a:p>
          </p:txBody>
        </p:sp>
      </p:grpSp>
      <p:graphicFrame>
        <p:nvGraphicFramePr>
          <p:cNvPr name="Table 18" id="18"/>
          <p:cNvGraphicFramePr>
            <a:graphicFrameLocks noGrp="true"/>
          </p:cNvGraphicFramePr>
          <p:nvPr/>
        </p:nvGraphicFramePr>
        <p:xfrm>
          <a:off x="9616601" y="3575092"/>
          <a:ext cx="8412772" cy="5658898"/>
        </p:xfrm>
        <a:graphic>
          <a:graphicData uri="http://schemas.openxmlformats.org/drawingml/2006/table">
            <a:tbl>
              <a:tblPr/>
              <a:tblGrid>
                <a:gridCol w="2804257"/>
                <a:gridCol w="2804257"/>
                <a:gridCol w="2804257"/>
              </a:tblGrid>
              <a:tr h="1237054"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Texas Counties Sorted by LILA Population (1 and 20)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Texas Counties Sorted by LILA Population (1 and 20)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Texas Counties Sorted by LILA Population (1 and 20)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606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Census tracts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County Name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LALOWI Pop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35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Hidalgo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173,795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460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54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Harris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154,449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75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Dallas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127,590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62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026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Bexar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116,084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77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116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5026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026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026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026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Tarrant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5026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82,292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19" id="19"/>
          <p:cNvSpPr txBox="true"/>
          <p:nvPr/>
        </p:nvSpPr>
        <p:spPr>
          <a:xfrm rot="0">
            <a:off x="10248501" y="2015788"/>
            <a:ext cx="5685617" cy="65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4200" b="true">
                <a:solidFill>
                  <a:srgbClr val="50260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Where in Texas?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2323" y="7062805"/>
            <a:ext cx="3643959" cy="488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Reducing Scope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2323" y="7717133"/>
            <a:ext cx="6615512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Even when the area is reduced to a single county it is still to large for launch. Oasis would have to  further reduce the area it would serve initially.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07114" y="2688672"/>
            <a:ext cx="12958178" cy="6060236"/>
            <a:chOff x="0" y="0"/>
            <a:chExt cx="10968511" cy="51297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68511" cy="5129716"/>
            </a:xfrm>
            <a:custGeom>
              <a:avLst/>
              <a:gdLst/>
              <a:ahLst/>
              <a:cxnLst/>
              <a:rect r="r" b="b" t="t" l="l"/>
              <a:pathLst>
                <a:path h="5129716" w="10968511">
                  <a:moveTo>
                    <a:pt x="10844051" y="5129716"/>
                  </a:moveTo>
                  <a:lnTo>
                    <a:pt x="124460" y="5129716"/>
                  </a:lnTo>
                  <a:cubicBezTo>
                    <a:pt x="55880" y="5129716"/>
                    <a:pt x="0" y="5073836"/>
                    <a:pt x="0" y="50052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4051" y="0"/>
                  </a:lnTo>
                  <a:cubicBezTo>
                    <a:pt x="10912631" y="0"/>
                    <a:pt x="10968511" y="55880"/>
                    <a:pt x="10968511" y="124460"/>
                  </a:cubicBezTo>
                  <a:lnTo>
                    <a:pt x="10968511" y="5005256"/>
                  </a:lnTo>
                  <a:cubicBezTo>
                    <a:pt x="10968511" y="5073836"/>
                    <a:pt x="10912631" y="5129716"/>
                    <a:pt x="10844051" y="5129716"/>
                  </a:cubicBezTo>
                  <a:close/>
                </a:path>
              </a:pathLst>
            </a:custGeom>
            <a:solidFill>
              <a:srgbClr val="FF8A00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11603680" y="4019574"/>
            <a:ext cx="1140923" cy="6780"/>
          </a:xfrm>
          <a:prstGeom prst="line">
            <a:avLst/>
          </a:prstGeom>
          <a:ln cap="rnd" w="47625">
            <a:solidFill>
              <a:srgbClr val="FF8A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0" y="0"/>
            <a:ext cx="1028700" cy="10287000"/>
          </a:xfrm>
          <a:prstGeom prst="rect">
            <a:avLst/>
          </a:prstGeom>
          <a:solidFill>
            <a:srgbClr val="50260E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514350" y="362900"/>
            <a:ext cx="1142756" cy="1331601"/>
          </a:xfrm>
          <a:custGeom>
            <a:avLst/>
            <a:gdLst/>
            <a:ahLst/>
            <a:cxnLst/>
            <a:rect r="r" b="b" t="t" l="l"/>
            <a:pathLst>
              <a:path h="1331601" w="1142756">
                <a:moveTo>
                  <a:pt x="0" y="0"/>
                </a:moveTo>
                <a:lnTo>
                  <a:pt x="1142756" y="0"/>
                </a:lnTo>
                <a:lnTo>
                  <a:pt x="1142756" y="1331600"/>
                </a:lnTo>
                <a:lnTo>
                  <a:pt x="0" y="133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08308" y="8522699"/>
            <a:ext cx="1142756" cy="1331601"/>
          </a:xfrm>
          <a:custGeom>
            <a:avLst/>
            <a:gdLst/>
            <a:ahLst/>
            <a:cxnLst/>
            <a:rect r="r" b="b" t="t" l="l"/>
            <a:pathLst>
              <a:path h="1331601" w="1142756">
                <a:moveTo>
                  <a:pt x="0" y="0"/>
                </a:moveTo>
                <a:lnTo>
                  <a:pt x="1142756" y="0"/>
                </a:lnTo>
                <a:lnTo>
                  <a:pt x="1142756" y="1331601"/>
                </a:lnTo>
                <a:lnTo>
                  <a:pt x="0" y="1331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95400" y="8833190"/>
            <a:ext cx="849652" cy="710618"/>
          </a:xfrm>
          <a:custGeom>
            <a:avLst/>
            <a:gdLst/>
            <a:ahLst/>
            <a:cxnLst/>
            <a:rect r="r" b="b" t="t" l="l"/>
            <a:pathLst>
              <a:path h="710618" w="849652">
                <a:moveTo>
                  <a:pt x="0" y="0"/>
                </a:moveTo>
                <a:lnTo>
                  <a:pt x="849652" y="0"/>
                </a:lnTo>
                <a:lnTo>
                  <a:pt x="849652" y="710618"/>
                </a:lnTo>
                <a:lnTo>
                  <a:pt x="0" y="710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531257" y="701584"/>
            <a:ext cx="3267069" cy="889573"/>
            <a:chOff x="0" y="0"/>
            <a:chExt cx="4356092" cy="118609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186097" cy="1186097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89C24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86097" cy="1106035"/>
            </a:xfrm>
            <a:custGeom>
              <a:avLst/>
              <a:gdLst/>
              <a:ahLst/>
              <a:cxnLst/>
              <a:rect r="r" b="b" t="t" l="l"/>
              <a:pathLst>
                <a:path h="1106035" w="1186097">
                  <a:moveTo>
                    <a:pt x="0" y="0"/>
                  </a:moveTo>
                  <a:lnTo>
                    <a:pt x="1186097" y="0"/>
                  </a:lnTo>
                  <a:lnTo>
                    <a:pt x="1186097" y="1106035"/>
                  </a:lnTo>
                  <a:lnTo>
                    <a:pt x="0" y="1106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437471" y="553018"/>
              <a:ext cx="2918620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50260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Oasis Initative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124325" y="1146370"/>
            <a:ext cx="7116763" cy="8364910"/>
            <a:chOff x="0" y="0"/>
            <a:chExt cx="9489017" cy="11153213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9489017" cy="11153213"/>
              <a:chOff x="0" y="0"/>
              <a:chExt cx="798791" cy="93888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98791" cy="938884"/>
              </a:xfrm>
              <a:custGeom>
                <a:avLst/>
                <a:gdLst/>
                <a:ahLst/>
                <a:cxnLst/>
                <a:rect r="r" b="b" t="t" l="l"/>
                <a:pathLst>
                  <a:path h="938884" w="798791">
                    <a:moveTo>
                      <a:pt x="0" y="0"/>
                    </a:moveTo>
                    <a:lnTo>
                      <a:pt x="798791" y="0"/>
                    </a:lnTo>
                    <a:lnTo>
                      <a:pt x="798791" y="938884"/>
                    </a:lnTo>
                    <a:lnTo>
                      <a:pt x="0" y="938884"/>
                    </a:lnTo>
                    <a:close/>
                  </a:path>
                </a:pathLst>
              </a:custGeom>
              <a:solidFill>
                <a:srgbClr val="FFEB5B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0"/>
                <a:ext cx="798791" cy="9388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207679" y="200830"/>
              <a:ext cx="9040038" cy="10724711"/>
            </a:xfrm>
            <a:custGeom>
              <a:avLst/>
              <a:gdLst/>
              <a:ahLst/>
              <a:cxnLst/>
              <a:rect r="r" b="b" t="t" l="l"/>
              <a:pathLst>
                <a:path h="10724711" w="9040038">
                  <a:moveTo>
                    <a:pt x="0" y="0"/>
                  </a:moveTo>
                  <a:lnTo>
                    <a:pt x="9040038" y="0"/>
                  </a:lnTo>
                  <a:lnTo>
                    <a:pt x="9040038" y="10724712"/>
                  </a:lnTo>
                  <a:lnTo>
                    <a:pt x="0" y="10724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1664195" y="2993472"/>
            <a:ext cx="526999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true">
                <a:solidFill>
                  <a:srgbClr val="50260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Hidalgo County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64195" y="4663420"/>
            <a:ext cx="6381921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50260E"/>
                </a:solidFill>
                <a:latin typeface="Montserrat"/>
                <a:ea typeface="Montserrat"/>
                <a:cs typeface="Montserrat"/>
                <a:sym typeface="Montserrat"/>
              </a:rPr>
              <a:t>When we compared census tracts and considered things like population and distance, we found three potential areas for the truck to travel. 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5865206" cy="10287000"/>
          </a:xfrm>
          <a:prstGeom prst="rect">
            <a:avLst/>
          </a:prstGeom>
          <a:solidFill>
            <a:srgbClr val="FF8A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6354305"/>
            <a:ext cx="3706638" cy="4874319"/>
            <a:chOff x="0" y="0"/>
            <a:chExt cx="1238168" cy="16282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8168" cy="1628221"/>
            </a:xfrm>
            <a:custGeom>
              <a:avLst/>
              <a:gdLst/>
              <a:ahLst/>
              <a:cxnLst/>
              <a:rect r="r" b="b" t="t" l="l"/>
              <a:pathLst>
                <a:path h="1628221" w="1238168">
                  <a:moveTo>
                    <a:pt x="1113708" y="1628221"/>
                  </a:moveTo>
                  <a:lnTo>
                    <a:pt x="124460" y="1628221"/>
                  </a:lnTo>
                  <a:cubicBezTo>
                    <a:pt x="55880" y="1628221"/>
                    <a:pt x="0" y="1572341"/>
                    <a:pt x="0" y="15037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13708" y="0"/>
                  </a:lnTo>
                  <a:cubicBezTo>
                    <a:pt x="1182288" y="0"/>
                    <a:pt x="1238168" y="55880"/>
                    <a:pt x="1238168" y="124460"/>
                  </a:cubicBezTo>
                  <a:lnTo>
                    <a:pt x="1238168" y="1503761"/>
                  </a:lnTo>
                  <a:cubicBezTo>
                    <a:pt x="1238168" y="1572341"/>
                    <a:pt x="1182288" y="1628221"/>
                    <a:pt x="1113708" y="1628221"/>
                  </a:cubicBezTo>
                  <a:close/>
                </a:path>
              </a:pathLst>
            </a:custGeom>
            <a:solidFill>
              <a:srgbClr val="50260E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81941" y="7926699"/>
            <a:ext cx="1142756" cy="1331601"/>
          </a:xfrm>
          <a:custGeom>
            <a:avLst/>
            <a:gdLst/>
            <a:ahLst/>
            <a:cxnLst/>
            <a:rect r="r" b="b" t="t" l="l"/>
            <a:pathLst>
              <a:path h="1331601" w="1142756">
                <a:moveTo>
                  <a:pt x="0" y="0"/>
                </a:moveTo>
                <a:lnTo>
                  <a:pt x="1142756" y="0"/>
                </a:lnTo>
                <a:lnTo>
                  <a:pt x="1142756" y="1331601"/>
                </a:lnTo>
                <a:lnTo>
                  <a:pt x="0" y="1331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00000">
            <a:off x="-779438" y="-738931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00000">
            <a:off x="17132348" y="9077413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563609" y="396028"/>
            <a:ext cx="3267069" cy="889573"/>
            <a:chOff x="0" y="0"/>
            <a:chExt cx="4356092" cy="118609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186097" cy="1186097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89C24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86097" cy="1106035"/>
            </a:xfrm>
            <a:custGeom>
              <a:avLst/>
              <a:gdLst/>
              <a:ahLst/>
              <a:cxnLst/>
              <a:rect r="r" b="b" t="t" l="l"/>
              <a:pathLst>
                <a:path h="1106035" w="1186097">
                  <a:moveTo>
                    <a:pt x="0" y="0"/>
                  </a:moveTo>
                  <a:lnTo>
                    <a:pt x="1186097" y="0"/>
                  </a:lnTo>
                  <a:lnTo>
                    <a:pt x="1186097" y="1106035"/>
                  </a:lnTo>
                  <a:lnTo>
                    <a:pt x="0" y="1106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437471" y="553018"/>
              <a:ext cx="2918620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50260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Oasis Initative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04064" y="1744570"/>
            <a:ext cx="14115715" cy="7826465"/>
            <a:chOff x="0" y="0"/>
            <a:chExt cx="3717719" cy="20612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17719" cy="2061291"/>
            </a:xfrm>
            <a:custGeom>
              <a:avLst/>
              <a:gdLst/>
              <a:ahLst/>
              <a:cxnLst/>
              <a:rect r="r" b="b" t="t" l="l"/>
              <a:pathLst>
                <a:path h="2061291" w="3717719">
                  <a:moveTo>
                    <a:pt x="0" y="0"/>
                  </a:moveTo>
                  <a:lnTo>
                    <a:pt x="3717719" y="0"/>
                  </a:lnTo>
                  <a:lnTo>
                    <a:pt x="3717719" y="2061291"/>
                  </a:lnTo>
                  <a:lnTo>
                    <a:pt x="0" y="2061291"/>
                  </a:lnTo>
                  <a:close/>
                </a:path>
              </a:pathLst>
            </a:custGeom>
            <a:solidFill>
              <a:srgbClr val="007F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3717719" cy="2061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2201887" y="2190075"/>
          <a:ext cx="13120069" cy="6935455"/>
        </p:xfrm>
        <a:graphic>
          <a:graphicData uri="http://schemas.openxmlformats.org/drawingml/2006/table">
            <a:tbl>
              <a:tblPr/>
              <a:tblGrid>
                <a:gridCol w="3211638"/>
                <a:gridCol w="3211638"/>
                <a:gridCol w="3211638"/>
                <a:gridCol w="3485156"/>
              </a:tblGrid>
              <a:tr h="1586321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Texas Counties Sorted by LILA Population (1 and 20)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Texas Counties Sorted by LILA Population (1 and 20)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Texas Counties Sorted by LILA Population (1 and 20)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Texas Counties Sorted by LILA Population (1 and 20)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829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Route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Distance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Travel Time 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People Served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988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11.29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12.23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17,117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619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24.52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12.49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29,716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054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11.09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12.22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27,454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DAGkQpb4ZRc</dc:identifier>
  <dcterms:modified xsi:type="dcterms:W3CDTF">2011-08-01T06:04:30Z</dcterms:modified>
  <cp:revision>1</cp:revision>
  <dc:title>Taskforce Team: Andranique, Marlene, Omar, Sobomabo</dc:title>
</cp:coreProperties>
</file>